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8"/>
  </p:notesMasterIdLst>
  <p:sldIdLst>
    <p:sldId id="270" r:id="rId2"/>
    <p:sldId id="290" r:id="rId3"/>
    <p:sldId id="296" r:id="rId4"/>
    <p:sldId id="297" r:id="rId5"/>
    <p:sldId id="298" r:id="rId6"/>
    <p:sldId id="295" r:id="rId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900"/>
    <a:srgbClr val="FFFFFF"/>
    <a:srgbClr val="946B17"/>
    <a:srgbClr val="454545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95108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7;&#1086;&#1083;&#1100;&#1079;&#1086;&#1074;&#1072;&#1090;&#1077;&#1083;&#1100;\Desktop\&#1044;&#1043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7;&#1086;&#1083;&#1100;&#1079;&#1086;&#1074;&#1072;&#1090;&#1077;&#1083;&#1100;\Desktop\&#1044;&#104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263438173693304E-3"/>
          <c:y val="0.13708202925872826"/>
          <c:w val="0.75573547677855035"/>
          <c:h val="0.75735158870565888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3"/>
            <c:spPr>
              <a:solidFill>
                <a:srgbClr val="FFC000"/>
              </a:solidFill>
              <a:ln w="28575">
                <a:solidFill>
                  <a:srgbClr val="C00000"/>
                </a:solidFill>
              </a:ln>
            </c:spPr>
          </c:dPt>
          <c:dPt>
            <c:idx val="1"/>
            <c:bubble3D val="0"/>
            <c:explosion val="4"/>
            <c:spPr>
              <a:solidFill>
                <a:schemeClr val="accent3">
                  <a:lumMod val="40000"/>
                  <a:lumOff val="60000"/>
                </a:schemeClr>
              </a:solidFill>
              <a:ln w="31750">
                <a:solidFill>
                  <a:srgbClr val="00B050"/>
                </a:solidFill>
              </a:ln>
            </c:spPr>
          </c:dPt>
          <c:dPt>
            <c:idx val="2"/>
            <c:bubble3D val="0"/>
            <c:explosion val="5"/>
            <c:spPr>
              <a:solidFill>
                <a:schemeClr val="accent1">
                  <a:lumMod val="20000"/>
                  <a:lumOff val="80000"/>
                </a:schemeClr>
              </a:solidFill>
              <a:ln w="34925">
                <a:solidFill>
                  <a:schemeClr val="accent1"/>
                </a:solidFill>
              </a:ln>
            </c:spPr>
          </c:dPt>
          <c:dLbls>
            <c:dLbl>
              <c:idx val="0"/>
              <c:layout>
                <c:manualLayout>
                  <c:x val="-0.16710420741544479"/>
                  <c:y val="2.64695891633490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199277586625358"/>
                  <c:y val="-0.2221316609327993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565845314513199"/>
                  <c:y val="1.8742603741115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 b="1">
                    <a:latin typeface="Georgia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Лист1!$C$3:$C$5</c:f>
              <c:strCache>
                <c:ptCount val="3"/>
                <c:pt idx="0">
                  <c:v>Оптимисты</c:v>
                </c:pt>
                <c:pt idx="1">
                  <c:v>Пессимисты</c:v>
                </c:pt>
                <c:pt idx="2">
                  <c:v>Нейтрально настроенные</c:v>
                </c:pt>
              </c:strCache>
            </c:strRef>
          </c:cat>
          <c:val>
            <c:numRef>
              <c:f>Лист1!$B$3:$B$5</c:f>
              <c:numCache>
                <c:formatCode>General</c:formatCode>
                <c:ptCount val="3"/>
                <c:pt idx="0">
                  <c:v>11</c:v>
                </c:pt>
                <c:pt idx="1">
                  <c:v>7</c:v>
                </c:pt>
                <c:pt idx="2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291156821132241"/>
          <c:y val="0.2605224547672636"/>
          <c:w val="0.24628483509153332"/>
          <c:h val="0.42978373422629107"/>
        </c:manualLayout>
      </c:layout>
      <c:overlay val="0"/>
      <c:txPr>
        <a:bodyPr/>
        <a:lstStyle/>
        <a:p>
          <a:pPr rtl="0">
            <a:defRPr sz="1600" b="0" i="0">
              <a:latin typeface="Georgia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937019725193493E-2"/>
          <c:y val="5.2590873936581593E-2"/>
          <c:w val="0.62021201306671203"/>
          <c:h val="0.93194122196442386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20"/>
            <c:spPr>
              <a:solidFill>
                <a:srgbClr val="FFC000"/>
              </a:solidFill>
              <a:ln w="28575">
                <a:solidFill>
                  <a:srgbClr val="C00000"/>
                </a:solidFill>
              </a:ln>
            </c:spPr>
          </c:dPt>
          <c:dPt>
            <c:idx val="1"/>
            <c:bubble3D val="0"/>
            <c:explosion val="21"/>
            <c:spPr>
              <a:solidFill>
                <a:schemeClr val="accent2">
                  <a:lumMod val="40000"/>
                  <a:lumOff val="60000"/>
                </a:schemeClr>
              </a:solidFill>
              <a:ln w="31750">
                <a:solidFill>
                  <a:schemeClr val="bg1">
                    <a:lumMod val="50000"/>
                  </a:schemeClr>
                </a:solidFill>
              </a:ln>
            </c:spPr>
          </c:dPt>
          <c:dPt>
            <c:idx val="2"/>
            <c:bubble3D val="0"/>
            <c:explosion val="15"/>
            <c:spPr>
              <a:solidFill>
                <a:schemeClr val="accent1">
                  <a:lumMod val="20000"/>
                  <a:lumOff val="80000"/>
                </a:schemeClr>
              </a:solidFill>
              <a:ln w="31750">
                <a:solidFill>
                  <a:schemeClr val="accent1"/>
                </a:solidFill>
              </a:ln>
            </c:spPr>
          </c:dPt>
          <c:dPt>
            <c:idx val="3"/>
            <c:bubble3D val="0"/>
            <c:explosion val="10"/>
            <c:spPr>
              <a:solidFill>
                <a:schemeClr val="accent3">
                  <a:lumMod val="40000"/>
                  <a:lumOff val="60000"/>
                </a:schemeClr>
              </a:solidFill>
              <a:ln w="28575">
                <a:solidFill>
                  <a:srgbClr val="00B050"/>
                </a:solidFill>
              </a:ln>
            </c:spPr>
          </c:dPt>
          <c:dLbls>
            <c:dLbl>
              <c:idx val="0"/>
              <c:layout>
                <c:manualLayout>
                  <c:x val="-1.3157346070259035E-2"/>
                  <c:y val="-2.9825042171352711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8515500551705352E-2"/>
                  <c:y val="-2.945965860995913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4102526395992189E-2"/>
                  <c:y val="2.10626571910529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710934276989643"/>
                  <c:y val="-0.1740684850588571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>
                    <a:latin typeface="Georgia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Лист2!$C$2:$C$5</c:f>
              <c:strCache>
                <c:ptCount val="4"/>
                <c:pt idx="0">
                  <c:v>Улучшился</c:v>
                </c:pt>
                <c:pt idx="1">
                  <c:v>В России инвестклимата никогда не было</c:v>
                </c:pt>
                <c:pt idx="2">
                  <c:v>Не изменился</c:v>
                </c:pt>
                <c:pt idx="3">
                  <c:v>Ухудшился</c:v>
                </c:pt>
              </c:strCache>
            </c:strRef>
          </c:cat>
          <c:val>
            <c:numRef>
              <c:f>Лист2!$B$2:$B$5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8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 rtl="0">
            <a:defRPr sz="1600">
              <a:latin typeface="Georgia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22BEC-A246-4476-B62E-106587EF62FB}" type="datetimeFigureOut">
              <a:rPr lang="ru-RU" smtClean="0"/>
              <a:pPr/>
              <a:t>20.05.2014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B2174-B04E-46AF-A5D3-38D03182A6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473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00" y="274638"/>
            <a:ext cx="8100000" cy="842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 компании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817924"/>
            <a:ext cx="9144000" cy="104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  <p:sldLayoutId id="2147483655" r:id="rId4"/>
  </p:sldLayoutIdLst>
  <p:txStyles>
    <p:titleStyle>
      <a:lvl1pPr algn="r" defTabSz="914400" rtl="0" eaLnBrk="1" latinLnBrk="0" hangingPunct="1">
        <a:spcBef>
          <a:spcPct val="0"/>
        </a:spcBef>
        <a:buNone/>
        <a:defRPr sz="3600" kern="1200" baseline="0">
          <a:solidFill>
            <a:srgbClr val="F39900"/>
          </a:solidFill>
          <a:latin typeface="Georgia+Заголовок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rgbClr val="454545"/>
          </a:solidFill>
          <a:latin typeface="Georg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Georg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azecons.com/" TargetMode="External"/><Relationship Id="rId2" Type="http://schemas.openxmlformats.org/officeDocument/2006/relationships/hyperlink" Target="mailto:info@blazecons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301208"/>
            <a:ext cx="9144000" cy="155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Изображение 5" descr="Blaze-Logo-RGB-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32" y="605028"/>
            <a:ext cx="1861468" cy="632899"/>
          </a:xfrm>
          <a:prstGeom prst="rect">
            <a:avLst/>
          </a:prstGeom>
        </p:spPr>
      </p:pic>
      <p:pic>
        <p:nvPicPr>
          <p:cNvPr id="5" name="Изображение 4" descr="Blaze-Линии_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9144000" cy="2106144"/>
          </a:xfrm>
          <a:prstGeom prst="rect">
            <a:avLst/>
          </a:prstGeom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6500826" y="4786322"/>
            <a:ext cx="2428859" cy="17145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+Заголовок"/>
                <a:ea typeface="+mj-ea"/>
                <a:cs typeface="+mj-cs"/>
              </a:rPr>
              <a:t>Результаты опроса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srgbClr val="D07112"/>
                </a:solidFill>
                <a:latin typeface="Georgia+Заголовок"/>
                <a:ea typeface="+mj-ea"/>
                <a:cs typeface="+mj-cs"/>
              </a:rPr>
              <a:t>Апрель 2014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290862"/>
            <a:ext cx="9144000" cy="1282154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Влияние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украинского кризиса на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инвестиционный климат в России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77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Респонденты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52992" y="1876762"/>
            <a:ext cx="2599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454545"/>
                </a:solidFill>
                <a:latin typeface="Georgia" pitchFamily="18" charset="0"/>
              </a:rPr>
              <a:t>В опросе приняло участие 35 человек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35696" y="3028890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454545"/>
                </a:solidFill>
                <a:latin typeface="Georgia" pitchFamily="18" charset="0"/>
              </a:rPr>
              <a:t>В опросе участвовали </a:t>
            </a:r>
            <a:r>
              <a:rPr lang="ru-RU" sz="2000" dirty="0">
                <a:solidFill>
                  <a:srgbClr val="454545"/>
                </a:solidFill>
                <a:latin typeface="Georgia" pitchFamily="18" charset="0"/>
              </a:rPr>
              <a:t>менеджеры </a:t>
            </a:r>
            <a:r>
              <a:rPr lang="en-US" sz="2000" dirty="0">
                <a:solidFill>
                  <a:srgbClr val="454545"/>
                </a:solidFill>
                <a:latin typeface="Georgia" pitchFamily="18" charset="0"/>
              </a:rPr>
              <a:t>IB </a:t>
            </a:r>
            <a:r>
              <a:rPr lang="ru-RU" sz="2000" dirty="0">
                <a:solidFill>
                  <a:srgbClr val="454545"/>
                </a:solidFill>
                <a:latin typeface="Georgia" pitchFamily="18" charset="0"/>
              </a:rPr>
              <a:t>и </a:t>
            </a:r>
            <a:r>
              <a:rPr lang="en-US" sz="2000" dirty="0" smtClean="0">
                <a:solidFill>
                  <a:srgbClr val="454545"/>
                </a:solidFill>
                <a:latin typeface="Georgia" pitchFamily="18" charset="0"/>
              </a:rPr>
              <a:t>PE</a:t>
            </a:r>
            <a:r>
              <a:rPr lang="ru-RU" sz="2000" dirty="0" smtClean="0">
                <a:solidFill>
                  <a:srgbClr val="454545"/>
                </a:solidFill>
                <a:latin typeface="Georgia" pitchFamily="18" charset="0"/>
              </a:rPr>
              <a:t>, а также</a:t>
            </a:r>
            <a:endParaRPr lang="ru-RU" sz="2000" dirty="0">
              <a:solidFill>
                <a:srgbClr val="454545"/>
              </a:solidFill>
              <a:latin typeface="Georgia" pitchFamily="18" charset="0"/>
            </a:endParaRPr>
          </a:p>
          <a:p>
            <a:pPr algn="ctr"/>
            <a:r>
              <a:rPr lang="ru-RU" sz="2000" dirty="0" smtClean="0">
                <a:solidFill>
                  <a:srgbClr val="454545"/>
                </a:solidFill>
                <a:latin typeface="Georgia" pitchFamily="18" charset="0"/>
              </a:rPr>
              <a:t>топ-менеджеры реального сектора </a:t>
            </a:r>
            <a:endParaRPr lang="ru-RU" sz="2000" dirty="0">
              <a:solidFill>
                <a:srgbClr val="454545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4377298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454545"/>
                </a:solidFill>
                <a:latin typeface="Georgia" pitchFamily="18" charset="0"/>
              </a:rPr>
              <a:t>Мы благодарим всех принявших участие в опросе</a:t>
            </a:r>
            <a:endParaRPr lang="ru-RU" sz="2000" dirty="0">
              <a:solidFill>
                <a:srgbClr val="454545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2992" y="1824155"/>
            <a:ext cx="2599128" cy="45719"/>
          </a:xfrm>
          <a:prstGeom prst="rect">
            <a:avLst/>
          </a:prstGeom>
          <a:solidFill>
            <a:srgbClr val="F39900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71164" y="2967163"/>
            <a:ext cx="4389068" cy="45719"/>
          </a:xfrm>
          <a:prstGeom prst="rect">
            <a:avLst/>
          </a:prstGeom>
          <a:solidFill>
            <a:srgbClr val="F39900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619672" y="4307021"/>
            <a:ext cx="5688632" cy="45719"/>
          </a:xfrm>
          <a:prstGeom prst="rect">
            <a:avLst/>
          </a:prstGeom>
          <a:solidFill>
            <a:srgbClr val="F39900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4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86800" y="274638"/>
            <a:ext cx="8100000" cy="8424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ru-RU" dirty="0"/>
              <a:t>Эмоциональный настрой (субъективно)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8761" y="4581128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«Оптимисты» – респонденты, полагающие, что общее количество сделок </a:t>
            </a:r>
            <a:r>
              <a:rPr lang="en-US" sz="1400" dirty="0" smtClean="0"/>
              <a:t>M&amp;A </a:t>
            </a:r>
            <a:r>
              <a:rPr lang="ru-RU" sz="1400" dirty="0" smtClean="0"/>
              <a:t>и </a:t>
            </a:r>
            <a:r>
              <a:rPr lang="en-US" sz="1400" dirty="0" smtClean="0"/>
              <a:t>PE </a:t>
            </a:r>
            <a:r>
              <a:rPr lang="ru-RU" sz="1400" dirty="0" smtClean="0"/>
              <a:t>увеличится или не изменится</a:t>
            </a:r>
          </a:p>
          <a:p>
            <a:r>
              <a:rPr lang="ru-RU" sz="1400" dirty="0" smtClean="0"/>
              <a:t> «Пессимисты» – респонденты, считающие, что деловая активность по всем категориям снизится</a:t>
            </a:r>
            <a:endParaRPr lang="ru-RU" sz="1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9791096"/>
              </p:ext>
            </p:extLst>
          </p:nvPr>
        </p:nvGraphicFramePr>
        <p:xfrm>
          <a:off x="899592" y="836712"/>
          <a:ext cx="7004300" cy="4186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168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86800" y="274638"/>
            <a:ext cx="8100000" cy="8424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Инвестиционный климат в России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49694" y="5143173"/>
            <a:ext cx="7776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Один участник опроса затруднился ответить на этот вопрос</a:t>
            </a:r>
            <a:endParaRPr lang="ru-RU" sz="1400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2862720"/>
              </p:ext>
            </p:extLst>
          </p:nvPr>
        </p:nvGraphicFramePr>
        <p:xfrm>
          <a:off x="519167" y="1191786"/>
          <a:ext cx="8105776" cy="4105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709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86800" y="274638"/>
            <a:ext cx="8100000" cy="8424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Происхождение капитала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1412776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/>
            </a:lvl1pPr>
          </a:lstStyle>
          <a:p>
            <a:r>
              <a:rPr lang="ru-RU" sz="1600" dirty="0"/>
              <a:t>Большинство участников опроса считают, что общее количество сделок с иностранным капиталом как в сегменте </a:t>
            </a:r>
            <a:r>
              <a:rPr lang="en-US" sz="1600" dirty="0"/>
              <a:t>M&amp;A</a:t>
            </a:r>
            <a:r>
              <a:rPr lang="ru-RU" sz="1600" dirty="0"/>
              <a:t>, так и в сегменте </a:t>
            </a:r>
            <a:r>
              <a:rPr lang="en-US" sz="1600" dirty="0" smtClean="0"/>
              <a:t>PE</a:t>
            </a:r>
            <a:r>
              <a:rPr lang="ru-RU" sz="1600" dirty="0" smtClean="0"/>
              <a:t> </a:t>
            </a:r>
            <a:r>
              <a:rPr lang="ru-RU" sz="1600" dirty="0"/>
              <a:t>уменьшится (только двое полагают, что не изменится)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2564904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/>
            </a:lvl1pPr>
          </a:lstStyle>
          <a:p>
            <a:pPr algn="ctr"/>
            <a:r>
              <a:rPr lang="ru-RU" dirty="0"/>
              <a:t>США и Канада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00" y="2564904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/>
            </a:lvl1pPr>
          </a:lstStyle>
          <a:p>
            <a:pPr algn="ctr"/>
            <a:r>
              <a:rPr lang="ru-RU" dirty="0" smtClean="0"/>
              <a:t>Европа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8024" y="2564904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/>
            </a:lvl1pPr>
          </a:lstStyle>
          <a:p>
            <a:pPr algn="ctr"/>
            <a:r>
              <a:rPr lang="ru-RU" dirty="0" smtClean="0"/>
              <a:t>Азия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6256" y="2564904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/>
            </a:lvl1pPr>
          </a:lstStyle>
          <a:p>
            <a:pPr algn="ctr"/>
            <a:r>
              <a:rPr lang="ru-RU" dirty="0" smtClean="0"/>
              <a:t>Россия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827583" y="3163737"/>
            <a:ext cx="1584177" cy="360040"/>
            <a:chOff x="971600" y="3861048"/>
            <a:chExt cx="1584177" cy="360040"/>
          </a:xfrm>
        </p:grpSpPr>
        <p:sp>
          <p:nvSpPr>
            <p:cNvPr id="13" name="Стрелка вверх 12"/>
            <p:cNvSpPr/>
            <p:nvPr/>
          </p:nvSpPr>
          <p:spPr>
            <a:xfrm>
              <a:off x="971600" y="3861048"/>
              <a:ext cx="360040" cy="360040"/>
            </a:xfrm>
            <a:prstGeom prst="up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 13"/>
            <p:cNvSpPr/>
            <p:nvPr/>
          </p:nvSpPr>
          <p:spPr>
            <a:xfrm>
              <a:off x="1547664" y="3861048"/>
              <a:ext cx="432048" cy="360040"/>
            </a:xfrm>
            <a:prstGeom prst="mathEqual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5" name="Стрелка вверх 14"/>
            <p:cNvSpPr/>
            <p:nvPr/>
          </p:nvSpPr>
          <p:spPr>
            <a:xfrm rot="10800000">
              <a:off x="2195737" y="3861048"/>
              <a:ext cx="360040" cy="360040"/>
            </a:xfrm>
            <a:prstGeom prst="up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843807" y="3163737"/>
            <a:ext cx="1584177" cy="360040"/>
            <a:chOff x="971600" y="3861048"/>
            <a:chExt cx="1584177" cy="360040"/>
          </a:xfrm>
        </p:grpSpPr>
        <p:sp>
          <p:nvSpPr>
            <p:cNvPr id="18" name="Стрелка вверх 17"/>
            <p:cNvSpPr/>
            <p:nvPr/>
          </p:nvSpPr>
          <p:spPr>
            <a:xfrm>
              <a:off x="971600" y="3861048"/>
              <a:ext cx="360040" cy="360040"/>
            </a:xfrm>
            <a:prstGeom prst="up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Равно 18"/>
            <p:cNvSpPr/>
            <p:nvPr/>
          </p:nvSpPr>
          <p:spPr>
            <a:xfrm>
              <a:off x="1547664" y="3861048"/>
              <a:ext cx="432048" cy="360040"/>
            </a:xfrm>
            <a:prstGeom prst="mathEqual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0" name="Стрелка вверх 19"/>
            <p:cNvSpPr/>
            <p:nvPr/>
          </p:nvSpPr>
          <p:spPr>
            <a:xfrm rot="10800000">
              <a:off x="2195737" y="3861048"/>
              <a:ext cx="360040" cy="360040"/>
            </a:xfrm>
            <a:prstGeom prst="up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860031" y="3163737"/>
            <a:ext cx="1584177" cy="360040"/>
            <a:chOff x="971600" y="3861048"/>
            <a:chExt cx="1584177" cy="360040"/>
          </a:xfrm>
        </p:grpSpPr>
        <p:sp>
          <p:nvSpPr>
            <p:cNvPr id="22" name="Стрелка вверх 21"/>
            <p:cNvSpPr/>
            <p:nvPr/>
          </p:nvSpPr>
          <p:spPr>
            <a:xfrm>
              <a:off x="971600" y="3861048"/>
              <a:ext cx="360040" cy="360040"/>
            </a:xfrm>
            <a:prstGeom prst="up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 22"/>
            <p:cNvSpPr/>
            <p:nvPr/>
          </p:nvSpPr>
          <p:spPr>
            <a:xfrm>
              <a:off x="1547664" y="3861048"/>
              <a:ext cx="432048" cy="360040"/>
            </a:xfrm>
            <a:prstGeom prst="mathEqual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4" name="Стрелка вверх 23"/>
            <p:cNvSpPr/>
            <p:nvPr/>
          </p:nvSpPr>
          <p:spPr>
            <a:xfrm rot="10800000">
              <a:off x="2195737" y="3861048"/>
              <a:ext cx="360040" cy="360040"/>
            </a:xfrm>
            <a:prstGeom prst="up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948263" y="3163737"/>
            <a:ext cx="1584177" cy="360040"/>
            <a:chOff x="971600" y="3861048"/>
            <a:chExt cx="1584177" cy="360040"/>
          </a:xfrm>
        </p:grpSpPr>
        <p:sp>
          <p:nvSpPr>
            <p:cNvPr id="26" name="Стрелка вверх 25"/>
            <p:cNvSpPr/>
            <p:nvPr/>
          </p:nvSpPr>
          <p:spPr>
            <a:xfrm>
              <a:off x="971600" y="3861048"/>
              <a:ext cx="360040" cy="360040"/>
            </a:xfrm>
            <a:prstGeom prst="upArrow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 26"/>
            <p:cNvSpPr/>
            <p:nvPr/>
          </p:nvSpPr>
          <p:spPr>
            <a:xfrm>
              <a:off x="1547664" y="3861048"/>
              <a:ext cx="432048" cy="360040"/>
            </a:xfrm>
            <a:prstGeom prst="mathEqual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8" name="Стрелка вверх 27"/>
            <p:cNvSpPr/>
            <p:nvPr/>
          </p:nvSpPr>
          <p:spPr>
            <a:xfrm rot="10800000">
              <a:off x="2195737" y="3861048"/>
              <a:ext cx="360040" cy="360040"/>
            </a:xfrm>
            <a:prstGeom prst="up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55575" y="4001753"/>
            <a:ext cx="1728192" cy="338554"/>
            <a:chOff x="755575" y="4649825"/>
            <a:chExt cx="1728192" cy="338554"/>
          </a:xfrm>
        </p:grpSpPr>
        <p:sp>
          <p:nvSpPr>
            <p:cNvPr id="29" name="TextBox 28"/>
            <p:cNvSpPr txBox="1"/>
            <p:nvPr/>
          </p:nvSpPr>
          <p:spPr>
            <a:xfrm>
              <a:off x="755575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/>
                <a:t>1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67642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/>
                <a:t>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979710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>
                  <a:solidFill>
                    <a:schemeClr val="accent3">
                      <a:lumMod val="75000"/>
                    </a:schemeClr>
                  </a:solidFill>
                </a:rPr>
                <a:t>33</a:t>
              </a:r>
              <a:endParaRPr lang="ru-RU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6876255" y="4001753"/>
            <a:ext cx="1728192" cy="338554"/>
            <a:chOff x="6876255" y="4649825"/>
            <a:chExt cx="1728192" cy="338554"/>
          </a:xfrm>
        </p:grpSpPr>
        <p:sp>
          <p:nvSpPr>
            <p:cNvPr id="43" name="TextBox 42"/>
            <p:cNvSpPr txBox="1"/>
            <p:nvPr/>
          </p:nvSpPr>
          <p:spPr>
            <a:xfrm>
              <a:off x="6876255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>
                  <a:solidFill>
                    <a:schemeClr val="accent6">
                      <a:lumMod val="75000"/>
                    </a:schemeClr>
                  </a:solidFill>
                </a:rPr>
                <a:t>15</a:t>
              </a:r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488322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/>
                <a:t>10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100390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/>
                <a:t>10</a:t>
              </a:r>
              <a:endParaRPr lang="ru-RU" dirty="0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771798" y="4001753"/>
            <a:ext cx="1728192" cy="338554"/>
            <a:chOff x="2771798" y="4649825"/>
            <a:chExt cx="1728192" cy="338554"/>
          </a:xfrm>
        </p:grpSpPr>
        <p:sp>
          <p:nvSpPr>
            <p:cNvPr id="51" name="TextBox 50"/>
            <p:cNvSpPr txBox="1"/>
            <p:nvPr/>
          </p:nvSpPr>
          <p:spPr>
            <a:xfrm>
              <a:off x="2771798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/>
                <a:t>0</a:t>
              </a:r>
              <a:endParaRPr lang="ru-RU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383865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/>
                <a:t>8</a:t>
              </a:r>
              <a:endParaRPr lang="ru-RU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995933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>
                  <a:solidFill>
                    <a:schemeClr val="accent3">
                      <a:lumMod val="75000"/>
                    </a:schemeClr>
                  </a:solidFill>
                </a:rPr>
                <a:t>27</a:t>
              </a: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788023" y="4001753"/>
            <a:ext cx="1728192" cy="338554"/>
            <a:chOff x="4788023" y="4649825"/>
            <a:chExt cx="1728192" cy="338554"/>
          </a:xfrm>
        </p:grpSpPr>
        <p:sp>
          <p:nvSpPr>
            <p:cNvPr id="55" name="TextBox 54"/>
            <p:cNvSpPr txBox="1"/>
            <p:nvPr/>
          </p:nvSpPr>
          <p:spPr>
            <a:xfrm>
              <a:off x="4788023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/>
                <a:t>10</a:t>
              </a:r>
              <a:endParaRPr lang="ru-RU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400090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>
                  <a:solidFill>
                    <a:srgbClr val="0070C0"/>
                  </a:solidFill>
                </a:rPr>
                <a:t>19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012158" y="4649825"/>
              <a:ext cx="50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/>
              </a:lvl1pPr>
            </a:lstStyle>
            <a:p>
              <a:r>
                <a:rPr lang="ru-RU" dirty="0" smtClean="0"/>
                <a:t>6</a:t>
              </a:r>
              <a:endParaRPr lang="ru-RU" dirty="0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683568" y="4653136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200"/>
            </a:lvl1pPr>
          </a:lstStyle>
          <a:p>
            <a:r>
              <a:rPr lang="ru-RU" sz="1600" dirty="0" smtClean="0"/>
              <a:t>Большинство «оптимистов» (считающих, что общая деловая активность в секторах </a:t>
            </a:r>
            <a:r>
              <a:rPr lang="en-US" sz="1600" dirty="0" smtClean="0"/>
              <a:t>M&amp;A </a:t>
            </a:r>
            <a:r>
              <a:rPr lang="ru-RU" sz="1600" dirty="0" smtClean="0"/>
              <a:t>и </a:t>
            </a:r>
            <a:r>
              <a:rPr lang="en-US" sz="1600" dirty="0" smtClean="0"/>
              <a:t>PE</a:t>
            </a:r>
            <a:r>
              <a:rPr lang="ru-RU" sz="1600" dirty="0" smtClean="0"/>
              <a:t> увеличится или не изменится) сконцентрированы в группе «Россия/увеличится» (7 из 11-ти)</a:t>
            </a:r>
          </a:p>
          <a:p>
            <a:r>
              <a:rPr lang="ru-RU" sz="1600" dirty="0" smtClean="0"/>
              <a:t>При этом, сделки будут проходить с участием государственного капитала (12 из 15-ти ответивших </a:t>
            </a:r>
            <a:r>
              <a:rPr lang="ru-RU" sz="1600" dirty="0"/>
              <a:t>«Россия/увеличится</a:t>
            </a:r>
            <a:r>
              <a:rPr lang="ru-RU" sz="1600" dirty="0" smtClean="0"/>
              <a:t>»)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666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Контакты</a:t>
            </a:r>
            <a:endParaRPr lang="ru-RU" dirty="0"/>
          </a:p>
        </p:txBody>
      </p:sp>
      <p:sp>
        <p:nvSpPr>
          <p:cNvPr id="5" name="Содержимое 19"/>
          <p:cNvSpPr txBox="1">
            <a:spLocks/>
          </p:cNvSpPr>
          <p:nvPr/>
        </p:nvSpPr>
        <p:spPr>
          <a:xfrm>
            <a:off x="282870" y="4149080"/>
            <a:ext cx="6017322" cy="187762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	109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316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г. Москва, Волгоградский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пр-т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д.47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000" dirty="0" smtClean="0">
                <a:solidFill>
                  <a:srgbClr val="454545"/>
                </a:solidFill>
                <a:latin typeface="Georgia" pitchFamily="18" charset="0"/>
              </a:rPr>
              <a:t>	т.: (499) 685-18-19, ф. (499) 685-18-19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454545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	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Email: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  <a:hlinkClick r:id="rId2"/>
              </a:rPr>
              <a:t>info@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  <a:hlinkClick r:id="rId2"/>
              </a:rPr>
              <a:t>blazecons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  <a:hlinkClick r:id="rId2"/>
              </a:rPr>
              <a:t>.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  <a:hlinkClick r:id="rId2"/>
              </a:rPr>
              <a:t>com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	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Web: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hlinkClick r:id="rId3"/>
              </a:rPr>
              <a:t>www.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hlinkClick r:id="rId3"/>
              </a:rPr>
              <a:t>b</a:t>
            </a:r>
            <a:r>
              <a:rPr lang="en-US" sz="2000" dirty="0" err="1" smtClean="0">
                <a:solidFill>
                  <a:srgbClr val="454545"/>
                </a:solidFill>
                <a:latin typeface="Georgia" pitchFamily="18" charset="0"/>
                <a:hlinkClick r:id="rId3"/>
              </a:rPr>
              <a:t>lazecons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hlinkClick r:id="rId3"/>
              </a:rPr>
              <a:t>.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hlinkClick r:id="rId3"/>
              </a:rPr>
              <a:t>com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45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54545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4" name="Picture 2" descr="http://www.cubebox.ru/images/gallery/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4716316" cy="313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2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Презентация13</Template>
  <TotalTime>3611</TotalTime>
  <Words>208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Специальное оформление</vt:lpstr>
      <vt:lpstr>Влияние украинского кризиса на инвестиционный климат в России</vt:lpstr>
      <vt:lpstr>Респонденты</vt:lpstr>
      <vt:lpstr>Эмоциональный настрой (субъективно)</vt:lpstr>
      <vt:lpstr>Инвестиционный климат в России</vt:lpstr>
      <vt:lpstr>Происхождение капитала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Гаврилина</dc:creator>
  <cp:lastModifiedBy>леонид</cp:lastModifiedBy>
  <cp:revision>321</cp:revision>
  <cp:lastPrinted>2014-01-21T15:38:19Z</cp:lastPrinted>
  <dcterms:created xsi:type="dcterms:W3CDTF">2013-12-20T14:45:40Z</dcterms:created>
  <dcterms:modified xsi:type="dcterms:W3CDTF">2014-05-20T06:47:16Z</dcterms:modified>
</cp:coreProperties>
</file>